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4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4" r:id="rId22"/>
    <p:sldId id="295" r:id="rId23"/>
    <p:sldId id="284" r:id="rId24"/>
    <p:sldId id="285" r:id="rId25"/>
    <p:sldId id="286" r:id="rId26"/>
    <p:sldId id="287" r:id="rId27"/>
    <p:sldId id="288" r:id="rId28"/>
    <p:sldId id="289" r:id="rId29"/>
    <p:sldId id="293" r:id="rId30"/>
    <p:sldId id="283" r:id="rId31"/>
    <p:sldId id="291" r:id="rId32"/>
    <p:sldId id="292" r:id="rId33"/>
    <p:sldId id="281" r:id="rId34"/>
    <p:sldId id="282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8F3127-3A5E-454F-A876-8823A0DD6D72}">
          <p14:sldIdLst>
            <p14:sldId id="257"/>
            <p14:sldId id="258"/>
            <p14:sldId id="259"/>
            <p14:sldId id="260"/>
            <p14:sldId id="261"/>
          </p14:sldIdLst>
        </p14:section>
        <p14:section name="program" id="{168F12C4-E0FF-4960-89A1-C17D6F748461}">
          <p14:sldIdLst>
            <p14:sldId id="262"/>
            <p14:sldId id="263"/>
            <p14:sldId id="264"/>
            <p14:sldId id="265"/>
            <p14:sldId id="280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94"/>
            <p14:sldId id="295"/>
          </p14:sldIdLst>
        </p14:section>
        <p14:section name="results" id="{43021BAF-2BED-4CAA-A8DF-4CBA2965E906}">
          <p14:sldIdLst>
            <p14:sldId id="284"/>
            <p14:sldId id="285"/>
            <p14:sldId id="286"/>
            <p14:sldId id="287"/>
            <p14:sldId id="288"/>
            <p14:sldId id="289"/>
            <p14:sldId id="293"/>
            <p14:sldId id="283"/>
            <p14:sldId id="291"/>
            <p14:sldId id="292"/>
            <p14:sldId id="281"/>
            <p14:sldId id="282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32" y="59"/>
      </p:cViewPr>
      <p:guideLst>
        <p:guide orient="horz" pos="60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D707-845F-477D-BD12-92176DCA0370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4A59-1218-41F3-B276-7C5A76BA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55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18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93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4A59-1218-41F3-B276-7C5A76BA32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Traversal: Version 1 - DFS, Version 2 - Mine Multi-threaded BFS (Iter 1 - no occlusion, Iter 2 - occlusion) </a:t>
            </a:r>
          </a:p>
          <a:p>
            <a:pPr>
              <a:buNone/>
            </a:pPr>
            <a:r>
              <a:rPr lang="en"/>
              <a:t>Buffer: Version 1 - DFS, Version 2 - Single Max-heap, Version 3 - Double variant Max-heap</a:t>
            </a:r>
          </a:p>
        </p:txBody>
      </p:sp>
    </p:spTree>
    <p:extLst>
      <p:ext uri="{BB962C8B-B14F-4D97-AF65-F5344CB8AC3E}">
        <p14:creationId xmlns:p14="http://schemas.microsoft.com/office/powerpoint/2010/main" val="261487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51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959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94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92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79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82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24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111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55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699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79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11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6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6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189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80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495"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z="3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00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8491-AD3B-4A61-AB55-9E15E2A53314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5/2/2013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CF-71CA-4498-992D-BA12EFBCE6A5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684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8491-AD3B-4A61-AB55-9E15E2A53314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5/2/2013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5BCF-71CA-4498-992D-BA12EFBCE6A5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315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6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5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6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80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6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5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6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1pPr>
            <a:lvl2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2pPr>
            <a:lvl3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3pPr>
            <a:lvl4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4pPr>
            <a:lvl5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5pPr>
            <a:lvl6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6pPr>
            <a:lvl7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2400" b="1" i="0">
                <a:solidFill>
                  <a:schemeClr val="lt1"/>
                </a:solidFill>
              </a:defRPr>
            </a:lvl7pPr>
            <a:lvl8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2400" b="1" i="0">
                <a:solidFill>
                  <a:schemeClr val="lt1"/>
                </a:solidFill>
              </a:defRPr>
            </a:lvl8pPr>
            <a:lvl9pPr marL="342891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2400" b="1" i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8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70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396B8491-AD3B-4A61-AB55-9E15E2A53314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5/2/2013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FC085BCF-71CA-4498-992D-BA12EFBCE6A5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6110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396B8491-AD3B-4A61-AB55-9E15E2A53314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5/2/2013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FC085BCF-71CA-4498-992D-BA12EFBCE6A5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9899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CD3-9564-4EE4-95D2-9AAF64A5B659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531-96AF-426F-A427-52EC392E9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6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644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69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5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/>
            <a:r>
              <a:rPr lang="en" dirty="0"/>
              <a:t>Point Cloud Rendering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9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2600"/>
              <a:t>Christopher Jeffers, Eric Jensen, Joel Rausch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Take the points currently in the buffer and render them to screen at an interactive frame rate.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Splat?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8787" y="2092067"/>
            <a:ext cx="8066427" cy="3986935"/>
            <a:chOff x="601193" y="2092067"/>
            <a:chExt cx="8066427" cy="3986935"/>
          </a:xfrm>
        </p:grpSpPr>
        <p:grpSp>
          <p:nvGrpSpPr>
            <p:cNvPr id="17" name="Group 12"/>
            <p:cNvGrpSpPr/>
            <p:nvPr/>
          </p:nvGrpSpPr>
          <p:grpSpPr>
            <a:xfrm>
              <a:off x="601193" y="2095453"/>
              <a:ext cx="3769224" cy="3983548"/>
              <a:chOff x="4778363" y="1605594"/>
              <a:chExt cx="3769224" cy="3983548"/>
            </a:xfrm>
          </p:grpSpPr>
          <p:pic>
            <p:nvPicPr>
              <p:cNvPr id="7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78368" y="1605594"/>
                <a:ext cx="3769219" cy="3983548"/>
              </a:xfrm>
              <a:prstGeom prst="rect">
                <a:avLst/>
              </a:prstGeom>
            </p:spPr>
          </p:pic>
          <p:sp>
            <p:nvSpPr>
              <p:cNvPr id="15" name="TextBox 15"/>
              <p:cNvSpPr txBox="1"/>
              <p:nvPr/>
            </p:nvSpPr>
            <p:spPr>
              <a:xfrm>
                <a:off x="4778363" y="1605594"/>
                <a:ext cx="3769224" cy="92333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kern="0" dirty="0">
                    <a:solidFill>
                      <a:srgbClr val="FFFFFF"/>
                    </a:solidFill>
                    <a:cs typeface="Arial"/>
                    <a:sym typeface="Arial"/>
                    <a:rtl val="0"/>
                  </a:rPr>
                  <a:t>Points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860247" y="2092067"/>
              <a:ext cx="3807373" cy="3986935"/>
              <a:chOff x="5038475" y="2092067"/>
              <a:chExt cx="3807373" cy="3986935"/>
            </a:xfrm>
          </p:grpSpPr>
          <p:pic>
            <p:nvPicPr>
              <p:cNvPr id="12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l="-174" t="237" r="-436" b="163"/>
              <a:stretch/>
            </p:blipFill>
            <p:spPr>
              <a:xfrm>
                <a:off x="5038475" y="2095453"/>
                <a:ext cx="3807373" cy="3983549"/>
              </a:xfrm>
              <a:prstGeom prst="rect">
                <a:avLst/>
              </a:prstGeom>
            </p:spPr>
          </p:pic>
          <p:sp>
            <p:nvSpPr>
              <p:cNvPr id="10" name="TextBox 20"/>
              <p:cNvSpPr txBox="1"/>
              <p:nvPr/>
            </p:nvSpPr>
            <p:spPr>
              <a:xfrm>
                <a:off x="5038475" y="2092067"/>
                <a:ext cx="3788296" cy="92333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kern="0" dirty="0" smtClean="0">
                    <a:solidFill>
                      <a:srgbClr val="FFFFFF"/>
                    </a:solidFill>
                    <a:cs typeface="Arial"/>
                    <a:sym typeface="Arial"/>
                    <a:rtl val="0"/>
                  </a:rPr>
                  <a:t>Splats</a:t>
                </a:r>
                <a:endParaRPr lang="en-US" sz="5400" b="1" kern="0" dirty="0">
                  <a:solidFill>
                    <a:srgbClr val="FFFFFF"/>
                  </a:solidFill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Splats?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a point back to a surface.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6086340" y="2522295"/>
            <a:ext cx="287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Approximated Surface</a:t>
            </a:r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 rotWithShape="1">
          <a:blip r:embed="rId2"/>
          <a:srcRect l="2124" t="6869" r="2240" b="1769"/>
          <a:stretch/>
        </p:blipFill>
        <p:spPr>
          <a:xfrm>
            <a:off x="170543" y="3353292"/>
            <a:ext cx="2856391" cy="2883918"/>
          </a:xfrm>
          <a:prstGeom prst="rect">
            <a:avLst/>
          </a:prstGeom>
        </p:spPr>
      </p:pic>
      <p:sp>
        <p:nvSpPr>
          <p:cNvPr id="10" name="TextBox 21"/>
          <p:cNvSpPr txBox="1"/>
          <p:nvPr/>
        </p:nvSpPr>
        <p:spPr>
          <a:xfrm>
            <a:off x="165701" y="2522295"/>
            <a:ext cx="28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Real</a:t>
            </a:r>
          </a:p>
          <a:p>
            <a:pPr algn="ctr"/>
            <a:r>
              <a:rPr lang="en-US" sz="2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Object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3231111" y="2522295"/>
            <a:ext cx="2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Sampled</a:t>
            </a:r>
          </a:p>
          <a:p>
            <a:pPr algn="ctr"/>
            <a:r>
              <a:rPr lang="en-US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Points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8" name="Content Placeholder 6"/>
          <p:cNvPicPr>
            <a:picLocks noChangeAspect="1"/>
          </p:cNvPicPr>
          <p:nvPr/>
        </p:nvPicPr>
        <p:blipFill rotWithShape="1">
          <a:blip r:embed="rId3"/>
          <a:srcRect l="2580" t="7339" r="2105" b="2004"/>
          <a:stretch/>
        </p:blipFill>
        <p:spPr>
          <a:xfrm>
            <a:off x="3169238" y="3353292"/>
            <a:ext cx="2855229" cy="2870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05" t="6987" r="2935" b="2052"/>
          <a:stretch/>
        </p:blipFill>
        <p:spPr>
          <a:xfrm>
            <a:off x="6160577" y="3353292"/>
            <a:ext cx="2846353" cy="2872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State:</a:t>
            </a:r>
          </a:p>
          <a:p>
            <a:pPr lvl="1"/>
            <a:r>
              <a:rPr lang="en-US" sz="2700" dirty="0"/>
              <a:t> </a:t>
            </a:r>
            <a:r>
              <a:rPr lang="en-US" sz="2700" dirty="0">
                <a:solidFill>
                  <a:srgbClr val="00B050"/>
                </a:solidFill>
              </a:rPr>
              <a:t>Virtual Camera</a:t>
            </a:r>
          </a:p>
          <a:p>
            <a:pPr lvl="1"/>
            <a:endParaRPr lang="en-US" sz="1400" dirty="0"/>
          </a:p>
          <a:p>
            <a:r>
              <a:rPr lang="en-US" dirty="0"/>
              <a:t>Begin with:</a:t>
            </a:r>
          </a:p>
          <a:p>
            <a:pPr lvl="1"/>
            <a:r>
              <a:rPr lang="en-US" sz="2700" dirty="0"/>
              <a:t> </a:t>
            </a:r>
            <a:r>
              <a:rPr lang="en-US" sz="2700" dirty="0">
                <a:solidFill>
                  <a:srgbClr val="7030A0"/>
                </a:solidFill>
              </a:rPr>
              <a:t>Point</a:t>
            </a:r>
            <a:endParaRPr lang="en-US" sz="2700" dirty="0"/>
          </a:p>
          <a:p>
            <a:pPr lvl="1"/>
            <a:r>
              <a:rPr lang="en-US" sz="2700" dirty="0"/>
              <a:t> </a:t>
            </a:r>
            <a:r>
              <a:rPr lang="en-US" sz="27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Normal Vector</a:t>
            </a:r>
          </a:p>
          <a:p>
            <a:pPr lvl="1"/>
            <a:r>
              <a:rPr lang="en-US" sz="2700" dirty="0"/>
              <a:t> </a:t>
            </a:r>
            <a:r>
              <a:rPr lang="en-US" sz="2700" dirty="0">
                <a:solidFill>
                  <a:schemeClr val="accent4"/>
                </a:solidFill>
              </a:rPr>
              <a:t>Radius</a:t>
            </a:r>
          </a:p>
          <a:p>
            <a:pPr lvl="1"/>
            <a:r>
              <a:rPr lang="en-US" sz="2700" dirty="0"/>
              <a:t> </a:t>
            </a:r>
            <a:r>
              <a:rPr lang="en-US" sz="2700" dirty="0">
                <a:solidFill>
                  <a:srgbClr val="A162D0"/>
                </a:solidFill>
              </a:rPr>
              <a:t>Color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53000" y="2019300"/>
            <a:ext cx="3429000" cy="3429000"/>
            <a:chOff x="493599" y="2926080"/>
            <a:chExt cx="4572000" cy="4572000"/>
          </a:xfrm>
        </p:grpSpPr>
        <p:sp>
          <p:nvSpPr>
            <p:cNvPr id="10" name="Rectangle 9"/>
            <p:cNvSpPr/>
            <p:nvPr/>
          </p:nvSpPr>
          <p:spPr>
            <a:xfrm>
              <a:off x="493599" y="2926080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40826" y="5979431"/>
              <a:ext cx="1411903" cy="1416198"/>
              <a:chOff x="1625937" y="3784871"/>
              <a:chExt cx="1411903" cy="1416198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123440" y="3784871"/>
                <a:ext cx="0" cy="9144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625937" y="4703567"/>
                <a:ext cx="497502" cy="49750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123440" y="4692697"/>
                <a:ext cx="9144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2058669" y="4627926"/>
                <a:ext cx="129540" cy="1295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43945" y="3175061"/>
              <a:ext cx="1025507" cy="979083"/>
              <a:chOff x="4200526" y="3037332"/>
              <a:chExt cx="734186" cy="700950"/>
            </a:xfrm>
          </p:grpSpPr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>
              <a:xfrm flipH="1">
                <a:off x="4434840" y="3133344"/>
                <a:ext cx="454152" cy="13607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>
              <a:xfrm flipH="1">
                <a:off x="4670830" y="3133344"/>
                <a:ext cx="218163" cy="4251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 rot="10800000">
                <a:off x="4529328" y="3037332"/>
                <a:ext cx="405384" cy="405384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000000"/>
                  </a:solidFill>
                  <a:sym typeface="Arial"/>
                  <a:rtl val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200526" y="3409950"/>
                <a:ext cx="370037" cy="32833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2113206" y="3867495"/>
              <a:ext cx="999323" cy="83722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014671" y="4606181"/>
              <a:ext cx="197073" cy="1970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953000" y="2019300"/>
            <a:ext cx="3429000" cy="3429000"/>
            <a:chOff x="5850982" y="2926080"/>
            <a:chExt cx="4572000" cy="4572000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7413071" y="4411493"/>
              <a:ext cx="102260" cy="117142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357181" y="4410158"/>
              <a:ext cx="57710" cy="181105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7364467" y="4440579"/>
              <a:ext cx="117094" cy="145843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7481561" y="4440579"/>
              <a:ext cx="124083" cy="139287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850982" y="2926080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998209" y="5979431"/>
              <a:ext cx="1411903" cy="1416198"/>
              <a:chOff x="1625937" y="3784871"/>
              <a:chExt cx="1411903" cy="141619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123440" y="3784871"/>
                <a:ext cx="0" cy="9144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1625937" y="4703567"/>
                <a:ext cx="497502" cy="49750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2123440" y="4692697"/>
                <a:ext cx="9144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2058669" y="4627926"/>
                <a:ext cx="129540" cy="1295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101328" y="3175061"/>
              <a:ext cx="1025507" cy="979083"/>
              <a:chOff x="4200526" y="3037332"/>
              <a:chExt cx="734186" cy="700950"/>
            </a:xfrm>
          </p:grpSpPr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flipH="1">
                <a:off x="4434840" y="3133344"/>
                <a:ext cx="454152" cy="13607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flipH="1">
                <a:off x="4670830" y="3133344"/>
                <a:ext cx="218163" cy="4251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/>
              <p:nvPr/>
            </p:nvSpPr>
            <p:spPr>
              <a:xfrm rot="10800000">
                <a:off x="4529328" y="3037332"/>
                <a:ext cx="405384" cy="405384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000000"/>
                  </a:solidFill>
                  <a:sym typeface="Arial"/>
                  <a:rtl val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>
                <a:off x="4200526" y="3409950"/>
                <a:ext cx="370037" cy="32833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7470589" y="3867495"/>
              <a:ext cx="999323" cy="83722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684391" y="3889136"/>
              <a:ext cx="786201" cy="815586"/>
            </a:xfrm>
            <a:prstGeom prst="straightConnector1">
              <a:avLst/>
            </a:prstGeom>
            <a:ln w="19050">
              <a:solidFill>
                <a:srgbClr val="5CD4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470591" y="3854400"/>
              <a:ext cx="263650" cy="850317"/>
            </a:xfrm>
            <a:prstGeom prst="straightConnector1">
              <a:avLst/>
            </a:prstGeom>
            <a:ln w="19050">
              <a:solidFill>
                <a:srgbClr val="D65A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372054" y="4606181"/>
              <a:ext cx="197073" cy="1970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841918" y="3741299"/>
              <a:ext cx="1118217" cy="1887365"/>
              <a:chOff x="7611214" y="4125418"/>
              <a:chExt cx="691790" cy="116762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>
                <a:off x="7618000" y="4147118"/>
                <a:ext cx="203385" cy="6559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11214" y="4788479"/>
                <a:ext cx="486387" cy="5045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7816308" y="4125418"/>
                <a:ext cx="486387" cy="5045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8099619" y="4633538"/>
                <a:ext cx="203385" cy="6559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6" lvl="1">
              <a:spcBef>
                <a:spcPts val="751"/>
              </a:spcBef>
            </a:pPr>
            <a:r>
              <a:rPr lang="en-US" sz="3000" dirty="0"/>
              <a:t>Using the</a:t>
            </a:r>
            <a:r>
              <a:rPr lang="en-US" sz="2700" dirty="0"/>
              <a:t> </a:t>
            </a:r>
            <a:r>
              <a:rPr lang="en-US" sz="27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normal vector</a:t>
            </a:r>
            <a:r>
              <a:rPr lang="en-US" sz="3000" dirty="0"/>
              <a:t>, we find two vector at right angles to each other and the normal vector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6" lvl="1">
              <a:spcBef>
                <a:spcPts val="751"/>
              </a:spcBef>
            </a:pPr>
            <a:r>
              <a:rPr lang="en-US" sz="3000" dirty="0"/>
              <a:t>Using the coordinate system to create a the splat with the given </a:t>
            </a:r>
            <a:r>
              <a:rPr lang="en-US" sz="3000" dirty="0">
                <a:solidFill>
                  <a:schemeClr val="accent4"/>
                </a:solidFill>
              </a:rPr>
              <a:t>radius </a:t>
            </a:r>
            <a:r>
              <a:rPr lang="en-US" sz="3000" dirty="0"/>
              <a:t>and </a:t>
            </a:r>
            <a:r>
              <a:rPr lang="en-US" sz="3000" dirty="0">
                <a:solidFill>
                  <a:srgbClr val="A162D0"/>
                </a:solidFill>
              </a:rPr>
              <a:t>color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953000" y="2019300"/>
            <a:ext cx="3429000" cy="3429000"/>
            <a:chOff x="11002941" y="2926080"/>
            <a:chExt cx="4572000" cy="4572000"/>
          </a:xfrm>
        </p:grpSpPr>
        <p:sp>
          <p:nvSpPr>
            <p:cNvPr id="56" name="Freeform 55"/>
            <p:cNvSpPr/>
            <p:nvPr/>
          </p:nvSpPr>
          <p:spPr>
            <a:xfrm>
              <a:off x="12051897" y="3990790"/>
              <a:ext cx="2465070" cy="2442210"/>
            </a:xfrm>
            <a:custGeom>
              <a:avLst/>
              <a:gdLst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1295400 w 2465070"/>
                <a:gd name="connsiteY5" fmla="*/ 2434590 h 2442210"/>
                <a:gd name="connsiteX6" fmla="*/ 2103120 w 2465070"/>
                <a:gd name="connsiteY6" fmla="*/ 2091690 h 2442210"/>
                <a:gd name="connsiteX7" fmla="*/ 2465070 w 2465070"/>
                <a:gd name="connsiteY7" fmla="*/ 1226820 h 2442210"/>
                <a:gd name="connsiteX8" fmla="*/ 2103120 w 2465070"/>
                <a:gd name="connsiteY8" fmla="*/ 365760 h 2442210"/>
                <a:gd name="connsiteX9" fmla="*/ 1238250 w 2465070"/>
                <a:gd name="connsiteY9" fmla="*/ 0 h 24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070" h="2442210">
                  <a:moveTo>
                    <a:pt x="1238250" y="0"/>
                  </a:moveTo>
                  <a:lnTo>
                    <a:pt x="373380" y="358140"/>
                  </a:lnTo>
                  <a:lnTo>
                    <a:pt x="0" y="1223010"/>
                  </a:lnTo>
                  <a:lnTo>
                    <a:pt x="373380" y="2099310"/>
                  </a:lnTo>
                  <a:lnTo>
                    <a:pt x="1242060" y="2442210"/>
                  </a:lnTo>
                  <a:lnTo>
                    <a:pt x="1295400" y="2434590"/>
                  </a:lnTo>
                  <a:lnTo>
                    <a:pt x="2103120" y="2091690"/>
                  </a:lnTo>
                  <a:lnTo>
                    <a:pt x="2465070" y="1226820"/>
                  </a:lnTo>
                  <a:lnTo>
                    <a:pt x="2103120" y="36576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A16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002941" y="2926080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402336" y="3325475"/>
              <a:ext cx="3773210" cy="377321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59" name="Straight Arrow Connector 58"/>
            <p:cNvCxnSpPr>
              <a:stCxn id="61" idx="0"/>
              <a:endCxn id="58" idx="0"/>
            </p:cNvCxnSpPr>
            <p:nvPr/>
          </p:nvCxnSpPr>
          <p:spPr>
            <a:xfrm flipH="1" flipV="1">
              <a:off x="13288941" y="3325475"/>
              <a:ext cx="1" cy="1788069"/>
            </a:xfrm>
            <a:prstGeom prst="straightConnector1">
              <a:avLst/>
            </a:prstGeom>
            <a:ln w="19050">
              <a:solidFill>
                <a:srgbClr val="5CD4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61" idx="6"/>
              <a:endCxn id="58" idx="3"/>
            </p:cNvCxnSpPr>
            <p:nvPr/>
          </p:nvCxnSpPr>
          <p:spPr>
            <a:xfrm flipV="1">
              <a:off x="13387478" y="5212080"/>
              <a:ext cx="1788068" cy="1"/>
            </a:xfrm>
            <a:prstGeom prst="straightConnector1">
              <a:avLst/>
            </a:prstGeom>
            <a:ln w="19050">
              <a:solidFill>
                <a:srgbClr val="D65A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3190405" y="5113544"/>
              <a:ext cx="197073" cy="19707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2062315" y="3985454"/>
              <a:ext cx="2453252" cy="245325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63" name="Straight Connector 62"/>
            <p:cNvCxnSpPr>
              <a:stCxn id="62" idx="7"/>
              <a:endCxn id="61" idx="7"/>
            </p:cNvCxnSpPr>
            <p:nvPr/>
          </p:nvCxnSpPr>
          <p:spPr>
            <a:xfrm flipH="1">
              <a:off x="13358617" y="4344724"/>
              <a:ext cx="797680" cy="797681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1"/>
              <a:endCxn id="61" idx="1"/>
            </p:cNvCxnSpPr>
            <p:nvPr/>
          </p:nvCxnSpPr>
          <p:spPr>
            <a:xfrm>
              <a:off x="12421585" y="4344724"/>
              <a:ext cx="797681" cy="797681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3"/>
              <a:endCxn id="61" idx="3"/>
            </p:cNvCxnSpPr>
            <p:nvPr/>
          </p:nvCxnSpPr>
          <p:spPr>
            <a:xfrm flipV="1">
              <a:off x="12421585" y="5281756"/>
              <a:ext cx="797681" cy="797680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5"/>
              <a:endCxn id="62" idx="5"/>
            </p:cNvCxnSpPr>
            <p:nvPr/>
          </p:nvCxnSpPr>
          <p:spPr>
            <a:xfrm>
              <a:off x="13358617" y="5281756"/>
              <a:ext cx="797680" cy="797680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53000" y="2019300"/>
            <a:ext cx="3429000" cy="3429000"/>
            <a:chOff x="15896659" y="2967036"/>
            <a:chExt cx="4572000" cy="4572000"/>
          </a:xfrm>
        </p:grpSpPr>
        <p:sp>
          <p:nvSpPr>
            <p:cNvPr id="20" name="Rectangle 19"/>
            <p:cNvSpPr/>
            <p:nvPr/>
          </p:nvSpPr>
          <p:spPr>
            <a:xfrm>
              <a:off x="15896659" y="2967036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6043886" y="6020387"/>
              <a:ext cx="1411903" cy="1416198"/>
              <a:chOff x="1625937" y="3784871"/>
              <a:chExt cx="1411903" cy="1416198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123440" y="3784871"/>
                <a:ext cx="0" cy="9144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625937" y="4703567"/>
                <a:ext cx="497502" cy="49750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123440" y="4692697"/>
                <a:ext cx="9144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058669" y="4627926"/>
                <a:ext cx="129540" cy="1295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FFFFFF"/>
                  </a:solidFill>
                  <a:sym typeface="Arial"/>
                  <a:rtl val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9147005" y="3216017"/>
              <a:ext cx="1025507" cy="979083"/>
              <a:chOff x="4200526" y="3037332"/>
              <a:chExt cx="734186" cy="700950"/>
            </a:xfrm>
          </p:grpSpPr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flipH="1">
                <a:off x="4434840" y="3133344"/>
                <a:ext cx="454152" cy="13607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flipH="1">
                <a:off x="4670830" y="3133344"/>
                <a:ext cx="218163" cy="42519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rc 33"/>
              <p:cNvSpPr/>
              <p:nvPr/>
            </p:nvSpPr>
            <p:spPr>
              <a:xfrm rot="10800000">
                <a:off x="4529328" y="3037332"/>
                <a:ext cx="405384" cy="405384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000000"/>
                  </a:solidFill>
                  <a:sym typeface="Arial"/>
                  <a:rtl val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200526" y="3409950"/>
                <a:ext cx="370037" cy="328332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22"/>
            <p:cNvSpPr/>
            <p:nvPr/>
          </p:nvSpPr>
          <p:spPr>
            <a:xfrm rot="20400602">
              <a:off x="17353302" y="4525097"/>
              <a:ext cx="339180" cy="451527"/>
            </a:xfrm>
            <a:custGeom>
              <a:avLst/>
              <a:gdLst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1295400 w 2465070"/>
                <a:gd name="connsiteY5" fmla="*/ 2434590 h 2442210"/>
                <a:gd name="connsiteX6" fmla="*/ 2103120 w 2465070"/>
                <a:gd name="connsiteY6" fmla="*/ 2091690 h 2442210"/>
                <a:gd name="connsiteX7" fmla="*/ 2465070 w 2465070"/>
                <a:gd name="connsiteY7" fmla="*/ 1226820 h 2442210"/>
                <a:gd name="connsiteX8" fmla="*/ 2103120 w 2465070"/>
                <a:gd name="connsiteY8" fmla="*/ 365760 h 2442210"/>
                <a:gd name="connsiteX9" fmla="*/ 1238250 w 2465070"/>
                <a:gd name="connsiteY9" fmla="*/ 0 h 2442210"/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2103120 w 2465070"/>
                <a:gd name="connsiteY5" fmla="*/ 2091690 h 2442210"/>
                <a:gd name="connsiteX6" fmla="*/ 2465070 w 2465070"/>
                <a:gd name="connsiteY6" fmla="*/ 1226820 h 2442210"/>
                <a:gd name="connsiteX7" fmla="*/ 2103120 w 2465070"/>
                <a:gd name="connsiteY7" fmla="*/ 365760 h 2442210"/>
                <a:gd name="connsiteX8" fmla="*/ 1238250 w 2465070"/>
                <a:gd name="connsiteY8" fmla="*/ 0 h 2442210"/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2103120 w 2465070"/>
                <a:gd name="connsiteY5" fmla="*/ 2091690 h 2442210"/>
                <a:gd name="connsiteX6" fmla="*/ 2465070 w 2465070"/>
                <a:gd name="connsiteY6" fmla="*/ 1226820 h 2442210"/>
                <a:gd name="connsiteX7" fmla="*/ 2318890 w 2465070"/>
                <a:gd name="connsiteY7" fmla="*/ 524469 h 2442210"/>
                <a:gd name="connsiteX8" fmla="*/ 1238250 w 2465070"/>
                <a:gd name="connsiteY8" fmla="*/ 0 h 2442210"/>
                <a:gd name="connsiteX0" fmla="*/ 1523191 w 2465070"/>
                <a:gd name="connsiteY0" fmla="*/ 0 h 2305984"/>
                <a:gd name="connsiteX1" fmla="*/ 373380 w 2465070"/>
                <a:gd name="connsiteY1" fmla="*/ 221914 h 2305984"/>
                <a:gd name="connsiteX2" fmla="*/ 0 w 2465070"/>
                <a:gd name="connsiteY2" fmla="*/ 1086784 h 2305984"/>
                <a:gd name="connsiteX3" fmla="*/ 373380 w 2465070"/>
                <a:gd name="connsiteY3" fmla="*/ 1963084 h 2305984"/>
                <a:gd name="connsiteX4" fmla="*/ 1242060 w 2465070"/>
                <a:gd name="connsiteY4" fmla="*/ 2305984 h 2305984"/>
                <a:gd name="connsiteX5" fmla="*/ 2103120 w 2465070"/>
                <a:gd name="connsiteY5" fmla="*/ 1955464 h 2305984"/>
                <a:gd name="connsiteX6" fmla="*/ 2465070 w 2465070"/>
                <a:gd name="connsiteY6" fmla="*/ 1090594 h 2305984"/>
                <a:gd name="connsiteX7" fmla="*/ 2318890 w 2465070"/>
                <a:gd name="connsiteY7" fmla="*/ 388243 h 2305984"/>
                <a:gd name="connsiteX8" fmla="*/ 1523191 w 2465070"/>
                <a:gd name="connsiteY8" fmla="*/ 0 h 2305984"/>
                <a:gd name="connsiteX0" fmla="*/ 1523191 w 2551723"/>
                <a:gd name="connsiteY0" fmla="*/ 0 h 2305984"/>
                <a:gd name="connsiteX1" fmla="*/ 373380 w 2551723"/>
                <a:gd name="connsiteY1" fmla="*/ 221914 h 2305984"/>
                <a:gd name="connsiteX2" fmla="*/ 0 w 2551723"/>
                <a:gd name="connsiteY2" fmla="*/ 1086784 h 2305984"/>
                <a:gd name="connsiteX3" fmla="*/ 373380 w 2551723"/>
                <a:gd name="connsiteY3" fmla="*/ 1963084 h 2305984"/>
                <a:gd name="connsiteX4" fmla="*/ 1242060 w 2551723"/>
                <a:gd name="connsiteY4" fmla="*/ 2305984 h 2305984"/>
                <a:gd name="connsiteX5" fmla="*/ 2103120 w 2551723"/>
                <a:gd name="connsiteY5" fmla="*/ 1955464 h 2305984"/>
                <a:gd name="connsiteX6" fmla="*/ 2551720 w 2551723"/>
                <a:gd name="connsiteY6" fmla="*/ 1232588 h 2305984"/>
                <a:gd name="connsiteX7" fmla="*/ 2318890 w 2551723"/>
                <a:gd name="connsiteY7" fmla="*/ 388243 h 2305984"/>
                <a:gd name="connsiteX8" fmla="*/ 1523191 w 2551723"/>
                <a:gd name="connsiteY8" fmla="*/ 0 h 2305984"/>
                <a:gd name="connsiteX0" fmla="*/ 1523191 w 2551717"/>
                <a:gd name="connsiteY0" fmla="*/ 0 h 2305984"/>
                <a:gd name="connsiteX1" fmla="*/ 438853 w 2551717"/>
                <a:gd name="connsiteY1" fmla="*/ 206498 h 2305984"/>
                <a:gd name="connsiteX2" fmla="*/ 0 w 2551717"/>
                <a:gd name="connsiteY2" fmla="*/ 1086784 h 2305984"/>
                <a:gd name="connsiteX3" fmla="*/ 373380 w 2551717"/>
                <a:gd name="connsiteY3" fmla="*/ 1963084 h 2305984"/>
                <a:gd name="connsiteX4" fmla="*/ 1242060 w 2551717"/>
                <a:gd name="connsiteY4" fmla="*/ 2305984 h 2305984"/>
                <a:gd name="connsiteX5" fmla="*/ 2103120 w 2551717"/>
                <a:gd name="connsiteY5" fmla="*/ 1955464 h 2305984"/>
                <a:gd name="connsiteX6" fmla="*/ 2551720 w 2551717"/>
                <a:gd name="connsiteY6" fmla="*/ 1232588 h 2305984"/>
                <a:gd name="connsiteX7" fmla="*/ 2318890 w 2551717"/>
                <a:gd name="connsiteY7" fmla="*/ 388243 h 2305984"/>
                <a:gd name="connsiteX8" fmla="*/ 1523191 w 2551717"/>
                <a:gd name="connsiteY8" fmla="*/ 0 h 2305984"/>
                <a:gd name="connsiteX0" fmla="*/ 1523191 w 2551723"/>
                <a:gd name="connsiteY0" fmla="*/ 0 h 2305984"/>
                <a:gd name="connsiteX1" fmla="*/ 438853 w 2551723"/>
                <a:gd name="connsiteY1" fmla="*/ 206498 h 2305984"/>
                <a:gd name="connsiteX2" fmla="*/ 0 w 2551723"/>
                <a:gd name="connsiteY2" fmla="*/ 1086784 h 2305984"/>
                <a:gd name="connsiteX3" fmla="*/ 373380 w 2551723"/>
                <a:gd name="connsiteY3" fmla="*/ 1963084 h 2305984"/>
                <a:gd name="connsiteX4" fmla="*/ 1242060 w 2551723"/>
                <a:gd name="connsiteY4" fmla="*/ 2305984 h 2305984"/>
                <a:gd name="connsiteX5" fmla="*/ 1995215 w 2551723"/>
                <a:gd name="connsiteY5" fmla="*/ 2008141 h 2305984"/>
                <a:gd name="connsiteX6" fmla="*/ 2551720 w 2551723"/>
                <a:gd name="connsiteY6" fmla="*/ 1232588 h 2305984"/>
                <a:gd name="connsiteX7" fmla="*/ 2318890 w 2551723"/>
                <a:gd name="connsiteY7" fmla="*/ 388243 h 2305984"/>
                <a:gd name="connsiteX8" fmla="*/ 1523191 w 2551723"/>
                <a:gd name="connsiteY8" fmla="*/ 0 h 2305984"/>
                <a:gd name="connsiteX0" fmla="*/ 1523191 w 2551717"/>
                <a:gd name="connsiteY0" fmla="*/ 0 h 2305984"/>
                <a:gd name="connsiteX1" fmla="*/ 438853 w 2551717"/>
                <a:gd name="connsiteY1" fmla="*/ 206498 h 2305984"/>
                <a:gd name="connsiteX2" fmla="*/ 0 w 2551717"/>
                <a:gd name="connsiteY2" fmla="*/ 1086784 h 2305984"/>
                <a:gd name="connsiteX3" fmla="*/ 373380 w 2551717"/>
                <a:gd name="connsiteY3" fmla="*/ 1963084 h 2305984"/>
                <a:gd name="connsiteX4" fmla="*/ 1242060 w 2551717"/>
                <a:gd name="connsiteY4" fmla="*/ 2305984 h 2305984"/>
                <a:gd name="connsiteX5" fmla="*/ 1676112 w 2551717"/>
                <a:gd name="connsiteY5" fmla="*/ 2135325 h 2305984"/>
                <a:gd name="connsiteX6" fmla="*/ 2551720 w 2551717"/>
                <a:gd name="connsiteY6" fmla="*/ 1232588 h 2305984"/>
                <a:gd name="connsiteX7" fmla="*/ 2318890 w 2551717"/>
                <a:gd name="connsiteY7" fmla="*/ 388243 h 2305984"/>
                <a:gd name="connsiteX8" fmla="*/ 1523191 w 2551717"/>
                <a:gd name="connsiteY8" fmla="*/ 0 h 2305984"/>
                <a:gd name="connsiteX0" fmla="*/ 1523191 w 2551723"/>
                <a:gd name="connsiteY0" fmla="*/ 0 h 2228228"/>
                <a:gd name="connsiteX1" fmla="*/ 438853 w 2551723"/>
                <a:gd name="connsiteY1" fmla="*/ 206498 h 2228228"/>
                <a:gd name="connsiteX2" fmla="*/ 0 w 2551723"/>
                <a:gd name="connsiteY2" fmla="*/ 1086784 h 2228228"/>
                <a:gd name="connsiteX3" fmla="*/ 373380 w 2551723"/>
                <a:gd name="connsiteY3" fmla="*/ 1963084 h 2228228"/>
                <a:gd name="connsiteX4" fmla="*/ 1029972 w 2551723"/>
                <a:gd name="connsiteY4" fmla="*/ 2228226 h 2228228"/>
                <a:gd name="connsiteX5" fmla="*/ 1676112 w 2551723"/>
                <a:gd name="connsiteY5" fmla="*/ 2135325 h 2228228"/>
                <a:gd name="connsiteX6" fmla="*/ 2551720 w 2551723"/>
                <a:gd name="connsiteY6" fmla="*/ 1232588 h 2228228"/>
                <a:gd name="connsiteX7" fmla="*/ 2318890 w 2551723"/>
                <a:gd name="connsiteY7" fmla="*/ 388243 h 2228228"/>
                <a:gd name="connsiteX8" fmla="*/ 1523191 w 2551723"/>
                <a:gd name="connsiteY8" fmla="*/ 0 h 2228228"/>
                <a:gd name="connsiteX0" fmla="*/ 1523191 w 2551717"/>
                <a:gd name="connsiteY0" fmla="*/ 0 h 2228224"/>
                <a:gd name="connsiteX1" fmla="*/ 438853 w 2551717"/>
                <a:gd name="connsiteY1" fmla="*/ 206498 h 2228224"/>
                <a:gd name="connsiteX2" fmla="*/ 0 w 2551717"/>
                <a:gd name="connsiteY2" fmla="*/ 1086784 h 2228224"/>
                <a:gd name="connsiteX3" fmla="*/ 373380 w 2551717"/>
                <a:gd name="connsiteY3" fmla="*/ 1963084 h 2228224"/>
                <a:gd name="connsiteX4" fmla="*/ 1029972 w 2551717"/>
                <a:gd name="connsiteY4" fmla="*/ 2228226 h 2228224"/>
                <a:gd name="connsiteX5" fmla="*/ 1676112 w 2551717"/>
                <a:gd name="connsiteY5" fmla="*/ 2135325 h 2228224"/>
                <a:gd name="connsiteX6" fmla="*/ 2551720 w 2551717"/>
                <a:gd name="connsiteY6" fmla="*/ 1232588 h 2228224"/>
                <a:gd name="connsiteX7" fmla="*/ 2187949 w 2551717"/>
                <a:gd name="connsiteY7" fmla="*/ 331052 h 2228224"/>
                <a:gd name="connsiteX8" fmla="*/ 1523191 w 2551717"/>
                <a:gd name="connsiteY8" fmla="*/ 0 h 2228224"/>
                <a:gd name="connsiteX0" fmla="*/ 1523191 w 2557247"/>
                <a:gd name="connsiteY0" fmla="*/ 0 h 2228228"/>
                <a:gd name="connsiteX1" fmla="*/ 438853 w 2557247"/>
                <a:gd name="connsiteY1" fmla="*/ 206498 h 2228228"/>
                <a:gd name="connsiteX2" fmla="*/ 0 w 2557247"/>
                <a:gd name="connsiteY2" fmla="*/ 1086784 h 2228228"/>
                <a:gd name="connsiteX3" fmla="*/ 373380 w 2557247"/>
                <a:gd name="connsiteY3" fmla="*/ 1963084 h 2228228"/>
                <a:gd name="connsiteX4" fmla="*/ 1029972 w 2557247"/>
                <a:gd name="connsiteY4" fmla="*/ 2228226 h 2228228"/>
                <a:gd name="connsiteX5" fmla="*/ 1676112 w 2557247"/>
                <a:gd name="connsiteY5" fmla="*/ 2135325 h 2228228"/>
                <a:gd name="connsiteX6" fmla="*/ 2557248 w 2557247"/>
                <a:gd name="connsiteY6" fmla="*/ 1265999 h 2228228"/>
                <a:gd name="connsiteX7" fmla="*/ 2187949 w 2557247"/>
                <a:gd name="connsiteY7" fmla="*/ 331052 h 2228228"/>
                <a:gd name="connsiteX8" fmla="*/ 1523191 w 2557247"/>
                <a:gd name="connsiteY8" fmla="*/ 0 h 2228228"/>
                <a:gd name="connsiteX0" fmla="*/ 1364564 w 2557247"/>
                <a:gd name="connsiteY0" fmla="*/ -2 h 2188402"/>
                <a:gd name="connsiteX1" fmla="*/ 438853 w 2557247"/>
                <a:gd name="connsiteY1" fmla="*/ 166676 h 2188402"/>
                <a:gd name="connsiteX2" fmla="*/ 0 w 2557247"/>
                <a:gd name="connsiteY2" fmla="*/ 1046962 h 2188402"/>
                <a:gd name="connsiteX3" fmla="*/ 373380 w 2557247"/>
                <a:gd name="connsiteY3" fmla="*/ 1923262 h 2188402"/>
                <a:gd name="connsiteX4" fmla="*/ 1029972 w 2557247"/>
                <a:gd name="connsiteY4" fmla="*/ 2188404 h 2188402"/>
                <a:gd name="connsiteX5" fmla="*/ 1676112 w 2557247"/>
                <a:gd name="connsiteY5" fmla="*/ 2095503 h 2188402"/>
                <a:gd name="connsiteX6" fmla="*/ 2557248 w 2557247"/>
                <a:gd name="connsiteY6" fmla="*/ 1226177 h 2188402"/>
                <a:gd name="connsiteX7" fmla="*/ 2187949 w 2557247"/>
                <a:gd name="connsiteY7" fmla="*/ 291230 h 2188402"/>
                <a:gd name="connsiteX8" fmla="*/ 1364564 w 2557247"/>
                <a:gd name="connsiteY8" fmla="*/ -2 h 2188402"/>
                <a:gd name="connsiteX0" fmla="*/ 1364564 w 2557247"/>
                <a:gd name="connsiteY0" fmla="*/ 2 h 2188410"/>
                <a:gd name="connsiteX1" fmla="*/ 438853 w 2557247"/>
                <a:gd name="connsiteY1" fmla="*/ 166680 h 2188410"/>
                <a:gd name="connsiteX2" fmla="*/ 0 w 2557247"/>
                <a:gd name="connsiteY2" fmla="*/ 1046966 h 2188410"/>
                <a:gd name="connsiteX3" fmla="*/ 373380 w 2557247"/>
                <a:gd name="connsiteY3" fmla="*/ 1923266 h 2188410"/>
                <a:gd name="connsiteX4" fmla="*/ 1029972 w 2557247"/>
                <a:gd name="connsiteY4" fmla="*/ 2188408 h 2188410"/>
                <a:gd name="connsiteX5" fmla="*/ 1676112 w 2557247"/>
                <a:gd name="connsiteY5" fmla="*/ 2095507 h 2188410"/>
                <a:gd name="connsiteX6" fmla="*/ 2557248 w 2557247"/>
                <a:gd name="connsiteY6" fmla="*/ 1226181 h 2188410"/>
                <a:gd name="connsiteX7" fmla="*/ 1955529 w 2557247"/>
                <a:gd name="connsiteY7" fmla="*/ 472389 h 2188410"/>
                <a:gd name="connsiteX8" fmla="*/ 1364564 w 2557247"/>
                <a:gd name="connsiteY8" fmla="*/ 2 h 2188410"/>
                <a:gd name="connsiteX0" fmla="*/ 1367293 w 2557247"/>
                <a:gd name="connsiteY0" fmla="*/ 26062 h 2021726"/>
                <a:gd name="connsiteX1" fmla="*/ 438853 w 2557247"/>
                <a:gd name="connsiteY1" fmla="*/ 0 h 2021726"/>
                <a:gd name="connsiteX2" fmla="*/ 0 w 2557247"/>
                <a:gd name="connsiteY2" fmla="*/ 880286 h 2021726"/>
                <a:gd name="connsiteX3" fmla="*/ 373380 w 2557247"/>
                <a:gd name="connsiteY3" fmla="*/ 1756586 h 2021726"/>
                <a:gd name="connsiteX4" fmla="*/ 1029972 w 2557247"/>
                <a:gd name="connsiteY4" fmla="*/ 2021728 h 2021726"/>
                <a:gd name="connsiteX5" fmla="*/ 1676112 w 2557247"/>
                <a:gd name="connsiteY5" fmla="*/ 1928827 h 2021726"/>
                <a:gd name="connsiteX6" fmla="*/ 2557248 w 2557247"/>
                <a:gd name="connsiteY6" fmla="*/ 1059501 h 2021726"/>
                <a:gd name="connsiteX7" fmla="*/ 1955529 w 2557247"/>
                <a:gd name="connsiteY7" fmla="*/ 305709 h 2021726"/>
                <a:gd name="connsiteX8" fmla="*/ 1367293 w 2557247"/>
                <a:gd name="connsiteY8" fmla="*/ 26062 h 2021726"/>
                <a:gd name="connsiteX0" fmla="*/ 1367293 w 2283333"/>
                <a:gd name="connsiteY0" fmla="*/ 26062 h 2021730"/>
                <a:gd name="connsiteX1" fmla="*/ 438853 w 2283333"/>
                <a:gd name="connsiteY1" fmla="*/ 0 h 2021730"/>
                <a:gd name="connsiteX2" fmla="*/ 0 w 2283333"/>
                <a:gd name="connsiteY2" fmla="*/ 880286 h 2021730"/>
                <a:gd name="connsiteX3" fmla="*/ 373380 w 2283333"/>
                <a:gd name="connsiteY3" fmla="*/ 1756586 h 2021730"/>
                <a:gd name="connsiteX4" fmla="*/ 1029972 w 2283333"/>
                <a:gd name="connsiteY4" fmla="*/ 2021728 h 2021730"/>
                <a:gd name="connsiteX5" fmla="*/ 1676112 w 2283333"/>
                <a:gd name="connsiteY5" fmla="*/ 1928827 h 2021730"/>
                <a:gd name="connsiteX6" fmla="*/ 2283332 w 2283333"/>
                <a:gd name="connsiteY6" fmla="*/ 1166127 h 2021730"/>
                <a:gd name="connsiteX7" fmla="*/ 1955529 w 2283333"/>
                <a:gd name="connsiteY7" fmla="*/ 305709 h 2021730"/>
                <a:gd name="connsiteX8" fmla="*/ 1367293 w 2283333"/>
                <a:gd name="connsiteY8" fmla="*/ 26062 h 2021730"/>
                <a:gd name="connsiteX0" fmla="*/ 1367293 w 2283333"/>
                <a:gd name="connsiteY0" fmla="*/ 26062 h 2021726"/>
                <a:gd name="connsiteX1" fmla="*/ 438853 w 2283333"/>
                <a:gd name="connsiteY1" fmla="*/ 0 h 2021726"/>
                <a:gd name="connsiteX2" fmla="*/ 0 w 2283333"/>
                <a:gd name="connsiteY2" fmla="*/ 880286 h 2021726"/>
                <a:gd name="connsiteX3" fmla="*/ 373380 w 2283333"/>
                <a:gd name="connsiteY3" fmla="*/ 1756586 h 2021726"/>
                <a:gd name="connsiteX4" fmla="*/ 1029972 w 2283333"/>
                <a:gd name="connsiteY4" fmla="*/ 2021728 h 2021726"/>
                <a:gd name="connsiteX5" fmla="*/ 1609724 w 2283333"/>
                <a:gd name="connsiteY5" fmla="*/ 1879995 h 2021726"/>
                <a:gd name="connsiteX6" fmla="*/ 2283332 w 2283333"/>
                <a:gd name="connsiteY6" fmla="*/ 1166127 h 2021726"/>
                <a:gd name="connsiteX7" fmla="*/ 1955529 w 2283333"/>
                <a:gd name="connsiteY7" fmla="*/ 305709 h 2021726"/>
                <a:gd name="connsiteX8" fmla="*/ 1367293 w 2283333"/>
                <a:gd name="connsiteY8" fmla="*/ 26062 h 2021726"/>
                <a:gd name="connsiteX0" fmla="*/ 1367293 w 2283333"/>
                <a:gd name="connsiteY0" fmla="*/ 26062 h 1992172"/>
                <a:gd name="connsiteX1" fmla="*/ 438853 w 2283333"/>
                <a:gd name="connsiteY1" fmla="*/ 0 h 1992172"/>
                <a:gd name="connsiteX2" fmla="*/ 0 w 2283333"/>
                <a:gd name="connsiteY2" fmla="*/ 880286 h 1992172"/>
                <a:gd name="connsiteX3" fmla="*/ 373380 w 2283333"/>
                <a:gd name="connsiteY3" fmla="*/ 1756586 h 1992172"/>
                <a:gd name="connsiteX4" fmla="*/ 976492 w 2283333"/>
                <a:gd name="connsiteY4" fmla="*/ 1992170 h 1992172"/>
                <a:gd name="connsiteX5" fmla="*/ 1609724 w 2283333"/>
                <a:gd name="connsiteY5" fmla="*/ 1879995 h 1992172"/>
                <a:gd name="connsiteX6" fmla="*/ 2283332 w 2283333"/>
                <a:gd name="connsiteY6" fmla="*/ 1166127 h 1992172"/>
                <a:gd name="connsiteX7" fmla="*/ 1955529 w 2283333"/>
                <a:gd name="connsiteY7" fmla="*/ 305709 h 1992172"/>
                <a:gd name="connsiteX8" fmla="*/ 1367293 w 2283333"/>
                <a:gd name="connsiteY8" fmla="*/ 26062 h 1992172"/>
                <a:gd name="connsiteX0" fmla="*/ 1367293 w 2283333"/>
                <a:gd name="connsiteY0" fmla="*/ 26062 h 1992168"/>
                <a:gd name="connsiteX1" fmla="*/ 438853 w 2283333"/>
                <a:gd name="connsiteY1" fmla="*/ 0 h 1992168"/>
                <a:gd name="connsiteX2" fmla="*/ 0 w 2283333"/>
                <a:gd name="connsiteY2" fmla="*/ 880286 h 1992168"/>
                <a:gd name="connsiteX3" fmla="*/ 373380 w 2283333"/>
                <a:gd name="connsiteY3" fmla="*/ 1756586 h 1992168"/>
                <a:gd name="connsiteX4" fmla="*/ 976492 w 2283333"/>
                <a:gd name="connsiteY4" fmla="*/ 1992170 h 1992168"/>
                <a:gd name="connsiteX5" fmla="*/ 1609724 w 2283333"/>
                <a:gd name="connsiteY5" fmla="*/ 1879995 h 1992168"/>
                <a:gd name="connsiteX6" fmla="*/ 2283332 w 2283333"/>
                <a:gd name="connsiteY6" fmla="*/ 1166127 h 1992168"/>
                <a:gd name="connsiteX7" fmla="*/ 1831936 w 2283333"/>
                <a:gd name="connsiteY7" fmla="*/ 410419 h 1992168"/>
                <a:gd name="connsiteX8" fmla="*/ 1367293 w 2283333"/>
                <a:gd name="connsiteY8" fmla="*/ 26062 h 1992168"/>
                <a:gd name="connsiteX0" fmla="*/ 1271351 w 2283333"/>
                <a:gd name="connsiteY0" fmla="*/ 209796 h 1992172"/>
                <a:gd name="connsiteX1" fmla="*/ 438853 w 2283333"/>
                <a:gd name="connsiteY1" fmla="*/ 0 h 1992172"/>
                <a:gd name="connsiteX2" fmla="*/ 0 w 2283333"/>
                <a:gd name="connsiteY2" fmla="*/ 880286 h 1992172"/>
                <a:gd name="connsiteX3" fmla="*/ 373380 w 2283333"/>
                <a:gd name="connsiteY3" fmla="*/ 1756586 h 1992172"/>
                <a:gd name="connsiteX4" fmla="*/ 976492 w 2283333"/>
                <a:gd name="connsiteY4" fmla="*/ 1992170 h 1992172"/>
                <a:gd name="connsiteX5" fmla="*/ 1609724 w 2283333"/>
                <a:gd name="connsiteY5" fmla="*/ 1879995 h 1992172"/>
                <a:gd name="connsiteX6" fmla="*/ 2283332 w 2283333"/>
                <a:gd name="connsiteY6" fmla="*/ 1166127 h 1992172"/>
                <a:gd name="connsiteX7" fmla="*/ 1831936 w 2283333"/>
                <a:gd name="connsiteY7" fmla="*/ 410419 h 1992172"/>
                <a:gd name="connsiteX8" fmla="*/ 1271351 w 2283333"/>
                <a:gd name="connsiteY8" fmla="*/ 209796 h 1992172"/>
                <a:gd name="connsiteX0" fmla="*/ 1271351 w 2283333"/>
                <a:gd name="connsiteY0" fmla="*/ -2 h 1782370"/>
                <a:gd name="connsiteX1" fmla="*/ 592821 w 2283333"/>
                <a:gd name="connsiteY1" fmla="*/ 45272 h 1782370"/>
                <a:gd name="connsiteX2" fmla="*/ 0 w 2283333"/>
                <a:gd name="connsiteY2" fmla="*/ 670488 h 1782370"/>
                <a:gd name="connsiteX3" fmla="*/ 373380 w 2283333"/>
                <a:gd name="connsiteY3" fmla="*/ 1546788 h 1782370"/>
                <a:gd name="connsiteX4" fmla="*/ 976492 w 2283333"/>
                <a:gd name="connsiteY4" fmla="*/ 1782372 h 1782370"/>
                <a:gd name="connsiteX5" fmla="*/ 1609724 w 2283333"/>
                <a:gd name="connsiteY5" fmla="*/ 1670197 h 1782370"/>
                <a:gd name="connsiteX6" fmla="*/ 2283332 w 2283333"/>
                <a:gd name="connsiteY6" fmla="*/ 956329 h 1782370"/>
                <a:gd name="connsiteX7" fmla="*/ 1831936 w 2283333"/>
                <a:gd name="connsiteY7" fmla="*/ 200621 h 1782370"/>
                <a:gd name="connsiteX8" fmla="*/ 1271351 w 2283333"/>
                <a:gd name="connsiteY8" fmla="*/ -2 h 1782370"/>
                <a:gd name="connsiteX0" fmla="*/ 1105378 w 2117360"/>
                <a:gd name="connsiteY0" fmla="*/ 2 h 1782378"/>
                <a:gd name="connsiteX1" fmla="*/ 426848 w 2117360"/>
                <a:gd name="connsiteY1" fmla="*/ 45276 h 1782378"/>
                <a:gd name="connsiteX2" fmla="*/ 1 w 2117360"/>
                <a:gd name="connsiteY2" fmla="*/ 792571 h 1782378"/>
                <a:gd name="connsiteX3" fmla="*/ 207407 w 2117360"/>
                <a:gd name="connsiteY3" fmla="*/ 1546792 h 1782378"/>
                <a:gd name="connsiteX4" fmla="*/ 810519 w 2117360"/>
                <a:gd name="connsiteY4" fmla="*/ 1782376 h 1782378"/>
                <a:gd name="connsiteX5" fmla="*/ 1443751 w 2117360"/>
                <a:gd name="connsiteY5" fmla="*/ 1670201 h 1782378"/>
                <a:gd name="connsiteX6" fmla="*/ 2117359 w 2117360"/>
                <a:gd name="connsiteY6" fmla="*/ 956333 h 1782378"/>
                <a:gd name="connsiteX7" fmla="*/ 1665963 w 2117360"/>
                <a:gd name="connsiteY7" fmla="*/ 200625 h 1782378"/>
                <a:gd name="connsiteX8" fmla="*/ 1105378 w 2117360"/>
                <a:gd name="connsiteY8" fmla="*/ 2 h 1782378"/>
                <a:gd name="connsiteX0" fmla="*/ 1105378 w 1921849"/>
                <a:gd name="connsiteY0" fmla="*/ -2 h 1782370"/>
                <a:gd name="connsiteX1" fmla="*/ 426848 w 1921849"/>
                <a:gd name="connsiteY1" fmla="*/ 45272 h 1782370"/>
                <a:gd name="connsiteX2" fmla="*/ 1 w 1921849"/>
                <a:gd name="connsiteY2" fmla="*/ 792567 h 1782370"/>
                <a:gd name="connsiteX3" fmla="*/ 207407 w 1921849"/>
                <a:gd name="connsiteY3" fmla="*/ 1546788 h 1782370"/>
                <a:gd name="connsiteX4" fmla="*/ 810519 w 1921849"/>
                <a:gd name="connsiteY4" fmla="*/ 1782372 h 1782370"/>
                <a:gd name="connsiteX5" fmla="*/ 1443751 w 1921849"/>
                <a:gd name="connsiteY5" fmla="*/ 1670197 h 1782370"/>
                <a:gd name="connsiteX6" fmla="*/ 1921850 w 1921849"/>
                <a:gd name="connsiteY6" fmla="*/ 978790 h 1782370"/>
                <a:gd name="connsiteX7" fmla="*/ 1665963 w 1921849"/>
                <a:gd name="connsiteY7" fmla="*/ 200621 h 1782370"/>
                <a:gd name="connsiteX8" fmla="*/ 1105378 w 1921849"/>
                <a:gd name="connsiteY8" fmla="*/ -2 h 178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849" h="1782370">
                  <a:moveTo>
                    <a:pt x="1105378" y="-2"/>
                  </a:moveTo>
                  <a:lnTo>
                    <a:pt x="426848" y="45272"/>
                  </a:lnTo>
                  <a:lnTo>
                    <a:pt x="1" y="792567"/>
                  </a:lnTo>
                  <a:lnTo>
                    <a:pt x="207407" y="1546788"/>
                  </a:lnTo>
                  <a:lnTo>
                    <a:pt x="810519" y="1782372"/>
                  </a:lnTo>
                  <a:lnTo>
                    <a:pt x="1443751" y="1670197"/>
                  </a:lnTo>
                  <a:lnTo>
                    <a:pt x="1921850" y="978790"/>
                  </a:lnTo>
                  <a:lnTo>
                    <a:pt x="1665963" y="200621"/>
                  </a:lnTo>
                  <a:lnTo>
                    <a:pt x="1105378" y="-2"/>
                  </a:lnTo>
                  <a:close/>
                </a:path>
              </a:pathLst>
            </a:custGeom>
            <a:solidFill>
              <a:srgbClr val="A16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7513143" y="3901866"/>
              <a:ext cx="265176" cy="850392"/>
            </a:xfrm>
            <a:prstGeom prst="straightConnector1">
              <a:avLst/>
            </a:prstGeom>
            <a:ln w="19050">
              <a:solidFill>
                <a:srgbClr val="D65A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6887595" y="3782255"/>
              <a:ext cx="1118217" cy="1887365"/>
              <a:chOff x="7611214" y="4125418"/>
              <a:chExt cx="691790" cy="1167627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7618000" y="4147118"/>
                <a:ext cx="203385" cy="6559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611214" y="4788479"/>
                <a:ext cx="486387" cy="5045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7816308" y="4125418"/>
                <a:ext cx="486387" cy="5045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8099619" y="4633538"/>
                <a:ext cx="203385" cy="6559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H="1" flipV="1">
              <a:off x="16730069" y="3930092"/>
              <a:ext cx="782637" cy="811889"/>
            </a:xfrm>
            <a:prstGeom prst="straightConnector1">
              <a:avLst/>
            </a:prstGeom>
            <a:ln w="19050">
              <a:solidFill>
                <a:srgbClr val="5CD4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7516266" y="3908451"/>
              <a:ext cx="999323" cy="83722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6" lvl="1">
              <a:spcBef>
                <a:spcPts val="751"/>
              </a:spcBef>
            </a:pPr>
            <a:r>
              <a:rPr lang="en-US" sz="3000" dirty="0"/>
              <a:t>The splat relative to the model’s coordinate system</a:t>
            </a:r>
            <a:endParaRPr lang="en-US" sz="3000" dirty="0">
              <a:solidFill>
                <a:srgbClr val="A162D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6" lvl="1">
              <a:spcBef>
                <a:spcPts val="751"/>
              </a:spcBef>
            </a:pPr>
            <a:r>
              <a:rPr lang="en-US" sz="3000" dirty="0"/>
              <a:t>Transform the splat to be relative to the camera’s coordinate system</a:t>
            </a:r>
            <a:endParaRPr lang="en-US" sz="3000" dirty="0">
              <a:solidFill>
                <a:srgbClr val="A162D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53000" y="2019301"/>
            <a:ext cx="3429000" cy="3448316"/>
            <a:chOff x="22058445" y="3594556"/>
            <a:chExt cx="4572000" cy="4597755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23143179" y="6768730"/>
              <a:ext cx="497502" cy="497502"/>
            </a:xfrm>
            <a:prstGeom prst="straightConnector1">
              <a:avLst/>
            </a:prstGeom>
            <a:ln w="57150">
              <a:solidFill>
                <a:srgbClr val="8B8B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2058445" y="3594556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3641994" y="5857677"/>
              <a:ext cx="0" cy="914400"/>
            </a:xfrm>
            <a:prstGeom prst="straightConnector1">
              <a:avLst/>
            </a:prstGeom>
            <a:ln w="57150">
              <a:solidFill>
                <a:srgbClr val="71FF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 noChangeAspect="1"/>
            </p:cNvCxnSpPr>
            <p:nvPr/>
          </p:nvCxnSpPr>
          <p:spPr>
            <a:xfrm flipV="1">
              <a:off x="23607624" y="6254526"/>
              <a:ext cx="553491" cy="54664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3641994" y="6765503"/>
              <a:ext cx="914400" cy="0"/>
            </a:xfrm>
            <a:prstGeom prst="straightConnector1">
              <a:avLst/>
            </a:prstGeom>
            <a:ln w="57150">
              <a:solidFill>
                <a:srgbClr val="FF8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3577223" y="6700732"/>
              <a:ext cx="129540" cy="1295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2151783" y="6936653"/>
              <a:ext cx="1218140" cy="1255658"/>
              <a:chOff x="21131864" y="6800617"/>
              <a:chExt cx="701608" cy="723217"/>
            </a:xfrm>
          </p:grpSpPr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rot="10569961" flipH="1">
                <a:off x="21199115" y="7192992"/>
                <a:ext cx="634357" cy="19006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cxnSpLocks noChangeAspect="1"/>
              </p:cNvCxnSpPr>
              <p:nvPr/>
            </p:nvCxnSpPr>
            <p:spPr>
              <a:xfrm rot="10569961" flipH="1">
                <a:off x="21185981" y="6800617"/>
                <a:ext cx="304729" cy="5939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c 53"/>
              <p:cNvSpPr/>
              <p:nvPr/>
            </p:nvSpPr>
            <p:spPr>
              <a:xfrm rot="21369961">
                <a:off x="21131864" y="6957596"/>
                <a:ext cx="566238" cy="566238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1" kern="0" dirty="0">
                  <a:solidFill>
                    <a:srgbClr val="000000"/>
                  </a:solidFill>
                  <a:sym typeface="Arial"/>
                  <a:rtl val="0"/>
                </a:endParaRPr>
              </a:p>
            </p:txBody>
          </p:sp>
        </p:grpSp>
        <p:sp>
          <p:nvSpPr>
            <p:cNvPr id="51" name="Freeform 50"/>
            <p:cNvSpPr/>
            <p:nvPr/>
          </p:nvSpPr>
          <p:spPr>
            <a:xfrm rot="21325378">
              <a:off x="24894815" y="3970109"/>
              <a:ext cx="1252258" cy="1474340"/>
            </a:xfrm>
            <a:custGeom>
              <a:avLst/>
              <a:gdLst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1295400 w 2465070"/>
                <a:gd name="connsiteY5" fmla="*/ 2434590 h 2442210"/>
                <a:gd name="connsiteX6" fmla="*/ 2103120 w 2465070"/>
                <a:gd name="connsiteY6" fmla="*/ 2091690 h 2442210"/>
                <a:gd name="connsiteX7" fmla="*/ 2465070 w 2465070"/>
                <a:gd name="connsiteY7" fmla="*/ 1226820 h 2442210"/>
                <a:gd name="connsiteX8" fmla="*/ 2103120 w 2465070"/>
                <a:gd name="connsiteY8" fmla="*/ 365760 h 2442210"/>
                <a:gd name="connsiteX9" fmla="*/ 1238250 w 2465070"/>
                <a:gd name="connsiteY9" fmla="*/ 0 h 24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070" h="2442210">
                  <a:moveTo>
                    <a:pt x="1238250" y="0"/>
                  </a:moveTo>
                  <a:lnTo>
                    <a:pt x="373380" y="358140"/>
                  </a:lnTo>
                  <a:lnTo>
                    <a:pt x="0" y="1223010"/>
                  </a:lnTo>
                  <a:lnTo>
                    <a:pt x="373380" y="2099310"/>
                  </a:lnTo>
                  <a:lnTo>
                    <a:pt x="1242060" y="2442210"/>
                  </a:lnTo>
                  <a:lnTo>
                    <a:pt x="1295400" y="2434590"/>
                  </a:lnTo>
                  <a:lnTo>
                    <a:pt x="2103120" y="2091690"/>
                  </a:lnTo>
                  <a:lnTo>
                    <a:pt x="2465070" y="1226820"/>
                  </a:lnTo>
                  <a:lnTo>
                    <a:pt x="2103120" y="36576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A16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Splat – Step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46" lvl="1">
              <a:spcBef>
                <a:spcPts val="751"/>
              </a:spcBef>
            </a:pPr>
            <a:r>
              <a:rPr lang="en-US" sz="3000" dirty="0"/>
              <a:t>Transform the splat to be relative to the screen’s coordinate system</a:t>
            </a:r>
            <a:endParaRPr lang="en-US" sz="3000" dirty="0">
              <a:solidFill>
                <a:srgbClr val="A162D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53000" y="2019300"/>
            <a:ext cx="3429000" cy="3429000"/>
            <a:chOff x="26318398" y="2972342"/>
            <a:chExt cx="4572000" cy="4572000"/>
          </a:xfrm>
        </p:grpSpPr>
        <p:sp>
          <p:nvSpPr>
            <p:cNvPr id="59" name="Rectangle 58"/>
            <p:cNvSpPr/>
            <p:nvPr/>
          </p:nvSpPr>
          <p:spPr>
            <a:xfrm>
              <a:off x="26318398" y="2972342"/>
              <a:ext cx="4572000" cy="4572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 rot="20943802">
              <a:off x="29753853" y="3395508"/>
              <a:ext cx="678131" cy="1251671"/>
            </a:xfrm>
            <a:custGeom>
              <a:avLst/>
              <a:gdLst>
                <a:gd name="connsiteX0" fmla="*/ 1238250 w 2465070"/>
                <a:gd name="connsiteY0" fmla="*/ 0 h 2442210"/>
                <a:gd name="connsiteX1" fmla="*/ 373380 w 2465070"/>
                <a:gd name="connsiteY1" fmla="*/ 358140 h 2442210"/>
                <a:gd name="connsiteX2" fmla="*/ 0 w 2465070"/>
                <a:gd name="connsiteY2" fmla="*/ 1223010 h 2442210"/>
                <a:gd name="connsiteX3" fmla="*/ 373380 w 2465070"/>
                <a:gd name="connsiteY3" fmla="*/ 2099310 h 2442210"/>
                <a:gd name="connsiteX4" fmla="*/ 1242060 w 2465070"/>
                <a:gd name="connsiteY4" fmla="*/ 2442210 h 2442210"/>
                <a:gd name="connsiteX5" fmla="*/ 1295400 w 2465070"/>
                <a:gd name="connsiteY5" fmla="*/ 2434590 h 2442210"/>
                <a:gd name="connsiteX6" fmla="*/ 2103120 w 2465070"/>
                <a:gd name="connsiteY6" fmla="*/ 2091690 h 2442210"/>
                <a:gd name="connsiteX7" fmla="*/ 2465070 w 2465070"/>
                <a:gd name="connsiteY7" fmla="*/ 1226820 h 2442210"/>
                <a:gd name="connsiteX8" fmla="*/ 2103120 w 2465070"/>
                <a:gd name="connsiteY8" fmla="*/ 365760 h 2442210"/>
                <a:gd name="connsiteX9" fmla="*/ 1238250 w 2465070"/>
                <a:gd name="connsiteY9" fmla="*/ 0 h 24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5070" h="2442210">
                  <a:moveTo>
                    <a:pt x="1238250" y="0"/>
                  </a:moveTo>
                  <a:lnTo>
                    <a:pt x="373380" y="358140"/>
                  </a:lnTo>
                  <a:lnTo>
                    <a:pt x="0" y="1223010"/>
                  </a:lnTo>
                  <a:lnTo>
                    <a:pt x="373380" y="2099310"/>
                  </a:lnTo>
                  <a:lnTo>
                    <a:pt x="1242060" y="2442210"/>
                  </a:lnTo>
                  <a:lnTo>
                    <a:pt x="1295400" y="2434590"/>
                  </a:lnTo>
                  <a:lnTo>
                    <a:pt x="2103120" y="2091690"/>
                  </a:lnTo>
                  <a:lnTo>
                    <a:pt x="2465070" y="1226820"/>
                  </a:lnTo>
                  <a:lnTo>
                    <a:pt x="2103120" y="36576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A162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kern="0" dirty="0">
                <a:solidFill>
                  <a:srgbClr val="FFFFFF"/>
                </a:solidFill>
                <a:sym typeface="Arial"/>
                <a:rtl val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71" y="4136179"/>
            <a:ext cx="1821541" cy="19251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935" y="4136179"/>
            <a:ext cx="1819583" cy="19149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379" y="4136179"/>
            <a:ext cx="1821541" cy="1917033"/>
          </a:xfrm>
          <a:prstGeom prst="rect">
            <a:avLst/>
          </a:prstGeom>
        </p:spPr>
      </p:pic>
      <p:pic>
        <p:nvPicPr>
          <p:cNvPr id="7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674" y="1923346"/>
            <a:ext cx="1821541" cy="1925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Splats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935" y="1923346"/>
            <a:ext cx="1819583" cy="1925119"/>
          </a:xfrm>
          <a:prstGeom prst="rect">
            <a:avLst/>
          </a:prstGeom>
        </p:spPr>
      </p:pic>
      <p:sp>
        <p:nvSpPr>
          <p:cNvPr id="10" name="TextBox 50"/>
          <p:cNvSpPr txBox="1"/>
          <p:nvPr/>
        </p:nvSpPr>
        <p:spPr>
          <a:xfrm>
            <a:off x="1383674" y="1923346"/>
            <a:ext cx="1821541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>
                <a:solidFill>
                  <a:srgbClr val="FFFFFF"/>
                </a:solidFill>
                <a:cs typeface="Arial"/>
                <a:sym typeface="Arial"/>
                <a:rtl val="0"/>
              </a:rPr>
              <a:t>OpenGL Points</a:t>
            </a:r>
          </a:p>
        </p:txBody>
      </p:sp>
      <p:sp>
        <p:nvSpPr>
          <p:cNvPr id="13" name="TextBox 48"/>
          <p:cNvSpPr txBox="1"/>
          <p:nvPr/>
        </p:nvSpPr>
        <p:spPr>
          <a:xfrm>
            <a:off x="1383674" y="3958375"/>
            <a:ext cx="1821541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3D Depth Correct</a:t>
            </a:r>
            <a:endParaRPr lang="en-US" sz="2100" b="1" kern="0" dirty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sp>
        <p:nvSpPr>
          <p:cNvPr id="14" name="TextBox 46"/>
          <p:cNvSpPr txBox="1"/>
          <p:nvPr/>
        </p:nvSpPr>
        <p:spPr>
          <a:xfrm>
            <a:off x="3395935" y="3958375"/>
            <a:ext cx="1821541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Billboard</a:t>
            </a:r>
          </a:p>
          <a:p>
            <a:pPr algn="ctr"/>
            <a:endParaRPr lang="en-US" sz="2100" b="1" kern="0" dirty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3395935" y="1915039"/>
            <a:ext cx="1821541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Circle </a:t>
            </a:r>
            <a:r>
              <a:rPr lang="en-US" sz="20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(Quad)</a:t>
            </a:r>
            <a:endParaRPr lang="en-US" sz="2000" b="1" kern="0" dirty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pic>
        <p:nvPicPr>
          <p:cNvPr id="17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780" y="1925483"/>
            <a:ext cx="1821544" cy="1925122"/>
          </a:xfrm>
          <a:prstGeom prst="rect">
            <a:avLst/>
          </a:prstGeom>
        </p:spPr>
      </p:pic>
      <p:sp>
        <p:nvSpPr>
          <p:cNvPr id="21" name="TextBox 42"/>
          <p:cNvSpPr txBox="1"/>
          <p:nvPr/>
        </p:nvSpPr>
        <p:spPr>
          <a:xfrm>
            <a:off x="5936822" y="1923346"/>
            <a:ext cx="1821541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Blending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5938785" y="3958373"/>
            <a:ext cx="1821541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kern="0" dirty="0" smtClean="0">
                <a:solidFill>
                  <a:srgbClr val="FFFFFF"/>
                </a:solidFill>
                <a:cs typeface="Arial"/>
                <a:sym typeface="Arial"/>
                <a:rtl val="0"/>
              </a:rPr>
              <a:t>Blending</a:t>
            </a:r>
          </a:p>
        </p:txBody>
      </p:sp>
      <p:sp>
        <p:nvSpPr>
          <p:cNvPr id="18" name="Rectangle 39"/>
          <p:cNvSpPr/>
          <p:nvPr/>
        </p:nvSpPr>
        <p:spPr>
          <a:xfrm>
            <a:off x="7460591" y="4394199"/>
            <a:ext cx="299734" cy="3028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0"/>
          <p:cNvSpPr/>
          <p:nvPr/>
        </p:nvSpPr>
        <p:spPr>
          <a:xfrm>
            <a:off x="5938779" y="4394199"/>
            <a:ext cx="269155" cy="3028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Purpose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 sz="2800" dirty="0"/>
              <a:t>Siemens PLM creates software to view and compare 3D models.</a:t>
            </a:r>
          </a:p>
          <a:p>
            <a:pPr indent="-419090"/>
            <a:r>
              <a:rPr lang="en" sz="2800" dirty="0"/>
              <a:t>Some tools, such as 3D laser scanners, output these models as a large group of points in (x,y,z) space.</a:t>
            </a:r>
          </a:p>
          <a:p>
            <a:pPr indent="-419090"/>
            <a:r>
              <a:rPr lang="en" sz="2800" dirty="0"/>
              <a:t>This collection of points is known as a "point cloud".</a:t>
            </a:r>
          </a:p>
          <a:p>
            <a:pPr indent="-419090"/>
            <a:r>
              <a:rPr lang="en" sz="2800" dirty="0"/>
              <a:t>Siemens PLM desires a product that can render very large point clouds (100s of millions to a billion points).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6"/>
          <p:cNvSpPr/>
          <p:nvPr/>
        </p:nvSpPr>
        <p:spPr>
          <a:xfrm>
            <a:off x="23247" y="1849187"/>
            <a:ext cx="9095350" cy="43656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Program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3"/>
          <p:cNvSpPr/>
          <p:nvPr/>
        </p:nvSpPr>
        <p:spPr>
          <a:xfrm>
            <a:off x="1041400" y="1938865"/>
            <a:ext cx="7061200" cy="46317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QSplat Tree Structure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2" y="1947334"/>
            <a:ext cx="3417899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06390">
              <a:spcBef>
                <a:spcPts val="1800"/>
              </a:spcBef>
            </a:pPr>
            <a:endParaRPr lang="e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22"/>
          <a:stretch/>
        </p:blipFill>
        <p:spPr>
          <a:xfrm>
            <a:off x="254674" y="1813047"/>
            <a:ext cx="8634652" cy="50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28"/>
          <a:stretch/>
        </p:blipFill>
        <p:spPr>
          <a:xfrm>
            <a:off x="254578" y="1828801"/>
            <a:ext cx="863484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22"/>
          <a:stretch/>
        </p:blipFill>
        <p:spPr>
          <a:xfrm>
            <a:off x="268155" y="1828800"/>
            <a:ext cx="8607691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69"/>
          <a:stretch/>
        </p:blipFill>
        <p:spPr>
          <a:xfrm>
            <a:off x="274911" y="1828800"/>
            <a:ext cx="859417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82"/>
          <a:stretch/>
        </p:blipFill>
        <p:spPr>
          <a:xfrm>
            <a:off x="228600" y="1828800"/>
            <a:ext cx="8686800" cy="50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Max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68"/>
          <a:stretch/>
        </p:blipFill>
        <p:spPr>
          <a:xfrm>
            <a:off x="228600" y="1797803"/>
            <a:ext cx="8686800" cy="50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5030"/>
            <a:ext cx="7772400" cy="949799"/>
          </a:xfrm>
        </p:spPr>
        <p:txBody>
          <a:bodyPr/>
          <a:lstStyle/>
          <a:p>
            <a:r>
              <a:rPr lang="en-US" sz="6000" dirty="0" smtClean="0"/>
              <a:t>Moving Results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88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691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Depth Correct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splat Pcr 2013-04-23 20-59-58-6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0" y="969119"/>
            <a:ext cx="9121216" cy="57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Problem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 dirty="0"/>
              <a:t>Computer hardware is very good at drawing sets of triangles (meshes), not optimized for single points.</a:t>
            </a:r>
          </a:p>
          <a:p>
            <a:pPr indent="-419090"/>
            <a:r>
              <a:rPr lang="en" dirty="0"/>
              <a:t>Difficult and very demanding on hardware to draw every point, especially for very large (a billion point) point clouds.</a:t>
            </a:r>
          </a:p>
          <a:p>
            <a:pPr marL="914377" lvl="1">
              <a:buSzPct val="80000"/>
            </a:pPr>
            <a:r>
              <a:rPr lang="en" dirty="0"/>
              <a:t>Possible Solution: Use approximations of points to reduce number of points to be drawn.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525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Billboard Quad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Qsplat Pcr 2013-04-23 20-59-10-6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22" y="952501"/>
            <a:ext cx="9031455" cy="58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" y="0"/>
            <a:ext cx="8229600" cy="9425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Blended Hexagon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splat Pcr 2013-04-23 21-01-50-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8" y="952500"/>
            <a:ext cx="9139452" cy="58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Comparison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3754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Usage</a:t>
            </a:r>
            <a:r>
              <a:rPr lang="en-US" dirty="0"/>
              <a:t> Comparison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175356" cy="3577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Responsibilities</a:t>
            </a:r>
          </a:p>
        </p:txBody>
      </p:sp>
      <p:graphicFrame>
        <p:nvGraphicFramePr>
          <p:cNvPr id="89" name="Shape 89"/>
          <p:cNvGraphicFramePr/>
          <p:nvPr>
            <p:extLst>
              <p:ext uri="{D42A27DB-BD31-4B8C-83A1-F6EECF244321}">
                <p14:modId xmlns:p14="http://schemas.microsoft.com/office/powerpoint/2010/main" val="2673592302"/>
              </p:ext>
            </p:extLst>
          </p:nvPr>
        </p:nvGraphicFramePr>
        <p:xfrm>
          <a:off x="457200" y="2332496"/>
          <a:ext cx="8051371" cy="2913680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2012843"/>
                <a:gridCol w="3019264"/>
                <a:gridCol w="3019264"/>
              </a:tblGrid>
              <a:tr h="728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Member</a:t>
                      </a:r>
                      <a:endParaRPr lang="en" sz="2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 smtClean="0"/>
                        <a:t>Implementation</a:t>
                      </a:r>
                      <a:endParaRPr lang="en" sz="2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 smtClean="0"/>
                        <a:t>Research</a:t>
                      </a:r>
                      <a:endParaRPr lang="en" sz="2400" b="1" dirty="0"/>
                    </a:p>
                  </a:txBody>
                  <a:tcPr marL="91425" marR="91425" marT="91425" marB="91425" anchor="ctr"/>
                </a:tc>
              </a:tr>
              <a:tr h="728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Chris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Preprocessor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 smtClean="0"/>
                        <a:t>Octree</a:t>
                      </a:r>
                      <a:endParaRPr lang="en" sz="2400" dirty="0"/>
                    </a:p>
                  </a:txBody>
                  <a:tcPr marL="91425" marR="91425" marT="91425" marB="91425" anchor="ctr"/>
                </a:tc>
              </a:tr>
              <a:tr h="728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Eric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Rendering System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 smtClean="0"/>
                        <a:t>Ray Casting</a:t>
                      </a:r>
                      <a:endParaRPr lang="en" sz="2400" dirty="0"/>
                    </a:p>
                  </a:txBody>
                  <a:tcPr marL="91425" marR="91425" marT="91425" marB="91425" anchor="ctr"/>
                </a:tc>
              </a:tr>
              <a:tr h="728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/>
                        <a:t>Joel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/>
                        <a:t>Traversal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2400" dirty="0" smtClean="0"/>
                        <a:t>QSplat</a:t>
                      </a:r>
                      <a:endParaRPr lang="en" sz="2400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Challenges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>
              <a:lnSpc>
                <a:spcPct val="115000"/>
              </a:lnSpc>
              <a:spcBef>
                <a:spcPts val="0"/>
              </a:spcBef>
            </a:pPr>
            <a:r>
              <a:rPr lang="en" dirty="0"/>
              <a:t>Working with 13 year-old code</a:t>
            </a:r>
          </a:p>
          <a:p>
            <a:pPr marL="914377" lvl="1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Problems</a:t>
            </a:r>
          </a:p>
          <a:p>
            <a:pPr marL="1371566" lvl="2" indent="-38099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Uses more complex methods to do simple things because of hardware limitations that no longer exist.</a:t>
            </a:r>
          </a:p>
          <a:p>
            <a:pPr marL="1371566" lvl="2" indent="-38099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Uses some functionality that have been replaced.</a:t>
            </a:r>
          </a:p>
          <a:p>
            <a:pPr marL="1371566" lvl="2" indent="-38099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Incompatible number format.</a:t>
            </a:r>
          </a:p>
          <a:p>
            <a:pPr marL="914377" lvl="1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Solutions</a:t>
            </a:r>
          </a:p>
          <a:p>
            <a:pPr marL="1371566" lvl="2" indent="-380990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en" dirty="0"/>
              <a:t>Wrapped their interface to fix inconsistency in data.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/>
              <a:t>Working with a billion points</a:t>
            </a:r>
          </a:p>
          <a:p>
            <a:pPr marL="914377" lvl="1">
              <a:buSzPct val="80000"/>
            </a:pPr>
            <a:r>
              <a:rPr lang="en"/>
              <a:t>Problem</a:t>
            </a:r>
          </a:p>
          <a:p>
            <a:pPr marL="1371566" lvl="2" indent="-380990">
              <a:buSzPct val="80000"/>
            </a:pPr>
            <a:r>
              <a:rPr lang="en"/>
              <a:t>Large model files</a:t>
            </a:r>
          </a:p>
          <a:p>
            <a:pPr marL="914377" lvl="1">
              <a:buSzPct val="80000"/>
            </a:pPr>
            <a:r>
              <a:rPr lang="en"/>
              <a:t>Solution</a:t>
            </a:r>
          </a:p>
          <a:p>
            <a:pPr marL="1371566" lvl="2" indent="-380990">
              <a:buSzPct val="80000"/>
            </a:pPr>
            <a:r>
              <a:rPr lang="en"/>
              <a:t>Compress the file to a tree-based hierarchy, then use memory mapping and a top-down traversal to minimize thrashing.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 sz="2800" dirty="0"/>
              <a:t>Designing rendering system to work on varying hardware.</a:t>
            </a:r>
          </a:p>
          <a:p>
            <a:pPr marL="914377" lvl="1">
              <a:buSzPct val="80000"/>
            </a:pPr>
            <a:r>
              <a:rPr lang="en" sz="2000" dirty="0"/>
              <a:t>Problem</a:t>
            </a:r>
          </a:p>
          <a:p>
            <a:pPr marL="1371566" lvl="2" indent="-380990">
              <a:buSzPct val="80000"/>
            </a:pPr>
            <a:r>
              <a:rPr lang="en" sz="2000" dirty="0"/>
              <a:t>Not all hardware supports OpenGL functionality.</a:t>
            </a:r>
          </a:p>
          <a:p>
            <a:pPr marL="1371566" lvl="2" indent="-380990">
              <a:buSzPct val="80000"/>
            </a:pPr>
            <a:r>
              <a:rPr lang="en" sz="2000" dirty="0"/>
              <a:t>Supported Platform:</a:t>
            </a:r>
          </a:p>
          <a:p>
            <a:pPr marL="1828754" lvl="3" indent="-342891">
              <a:buSzPct val="99999"/>
            </a:pPr>
            <a:r>
              <a:rPr lang="en" sz="1600" dirty="0"/>
              <a:t>NVidia </a:t>
            </a:r>
            <a:r>
              <a:rPr lang="en" sz="1600" dirty="0" smtClean="0"/>
              <a:t>Quadro</a:t>
            </a:r>
            <a:endParaRPr lang="en" sz="1600" dirty="0"/>
          </a:p>
          <a:p>
            <a:pPr marL="1828754" lvl="3" indent="-342891">
              <a:buSzPct val="99999"/>
            </a:pPr>
            <a:r>
              <a:rPr lang="en" sz="1600" dirty="0"/>
              <a:t>NVidia </a:t>
            </a:r>
            <a:r>
              <a:rPr lang="en" sz="1600" dirty="0" smtClean="0"/>
              <a:t>Geforce</a:t>
            </a:r>
          </a:p>
          <a:p>
            <a:pPr marL="1828754" lvl="3" indent="-342891">
              <a:buSzPct val="99999"/>
            </a:pPr>
            <a:r>
              <a:rPr lang="en" sz="1600" dirty="0" smtClean="0"/>
              <a:t>AMD Radeon</a:t>
            </a:r>
          </a:p>
          <a:p>
            <a:pPr marL="1828754" lvl="3" indent="-342891">
              <a:buSzPct val="99999"/>
            </a:pPr>
            <a:r>
              <a:rPr lang="en" sz="1600" dirty="0" smtClean="0"/>
              <a:t>Intel </a:t>
            </a:r>
            <a:r>
              <a:rPr lang="en" sz="1600" dirty="0"/>
              <a:t>Integrated GPUs</a:t>
            </a:r>
          </a:p>
          <a:p>
            <a:pPr marL="914377" lvl="1">
              <a:buSzPct val="80000"/>
            </a:pPr>
            <a:r>
              <a:rPr lang="en" sz="2000" dirty="0"/>
              <a:t>Solutions</a:t>
            </a:r>
          </a:p>
          <a:p>
            <a:pPr marL="1371566" lvl="2" indent="-380990">
              <a:buSzPct val="80000"/>
            </a:pPr>
            <a:r>
              <a:rPr lang="en" sz="2000" dirty="0"/>
              <a:t>Check compatibility of hardware.</a:t>
            </a:r>
          </a:p>
          <a:p>
            <a:pPr marL="1371566" lvl="2" indent="-380990">
              <a:buSzPct val="80000"/>
            </a:pPr>
            <a:r>
              <a:rPr lang="en" sz="2000" dirty="0"/>
              <a:t>Limit features used from newer OpenGL versions.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pic>
        <p:nvPicPr>
          <p:cNvPr id="2" name="Qsplat Pcr 2013-04-23 22-02-52-9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8415" r="9817"/>
          <a:stretch>
            <a:fillRect/>
          </a:stretch>
        </p:blipFill>
        <p:spPr>
          <a:xfrm>
            <a:off x="584522" y="1796108"/>
            <a:ext cx="7974957" cy="5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Point Cloud </a:t>
            </a:r>
            <a:r>
              <a:rPr lang="en" dirty="0" smtClean="0"/>
              <a:t>vs. </a:t>
            </a:r>
            <a:r>
              <a:rPr lang="en" dirty="0"/>
              <a:t>Mesh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748" y="2216731"/>
            <a:ext cx="8430511" cy="4300773"/>
            <a:chOff x="286326" y="2216728"/>
            <a:chExt cx="8430511" cy="4300773"/>
          </a:xfrm>
        </p:grpSpPr>
        <p:grpSp>
          <p:nvGrpSpPr>
            <p:cNvPr id="3" name="Group 2"/>
            <p:cNvGrpSpPr/>
            <p:nvPr/>
          </p:nvGrpSpPr>
          <p:grpSpPr>
            <a:xfrm>
              <a:off x="286326" y="2216728"/>
              <a:ext cx="4091709" cy="4300773"/>
              <a:chOff x="286326" y="2216728"/>
              <a:chExt cx="4091709" cy="4300773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286326" y="2216728"/>
                <a:ext cx="4091709" cy="3439580"/>
              </a:xfrm>
              <a:prstGeom prst="rect">
                <a:avLst/>
              </a:prstGeom>
              <a:blipFill>
                <a:blip r:embed="rId3"/>
                <a:srcRect/>
                <a:stretch>
                  <a:fillRect l="-7058" t="-20261" r="-6248" b="-18181"/>
                </a:stretch>
              </a:blipFill>
            </p:spPr>
          </p:sp>
          <p:sp>
            <p:nvSpPr>
              <p:cNvPr id="49" name="Shape 49"/>
              <p:cNvSpPr txBox="1"/>
              <p:nvPr/>
            </p:nvSpPr>
            <p:spPr>
              <a:xfrm>
                <a:off x="286326" y="5639701"/>
                <a:ext cx="4091709" cy="877800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32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Point Cloud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618184" y="2216728"/>
              <a:ext cx="4098653" cy="4023946"/>
              <a:chOff x="4618184" y="2216728"/>
              <a:chExt cx="4098653" cy="4023946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4618184" y="2216728"/>
                <a:ext cx="4098653" cy="3528290"/>
              </a:xfrm>
              <a:prstGeom prst="rect">
                <a:avLst/>
              </a:prstGeom>
              <a:blipFill>
                <a:blip r:embed="rId4"/>
                <a:srcRect/>
                <a:stretch>
                  <a:fillRect l="-34490" t="-30813" r="-33628" b="-15201"/>
                </a:stretch>
              </a:blipFill>
            </p:spPr>
          </p:sp>
          <p:sp>
            <p:nvSpPr>
              <p:cNvPr id="50" name="Shape 50"/>
              <p:cNvSpPr txBox="1"/>
              <p:nvPr/>
            </p:nvSpPr>
            <p:spPr>
              <a:xfrm>
                <a:off x="4618185" y="5594475"/>
                <a:ext cx="4068616" cy="6461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3200" kern="0" dirty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Mesh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Solution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 sz="2800" dirty="0"/>
              <a:t>Our research led us to a system created at Stanford University in the year 2000, called QSplat.</a:t>
            </a:r>
          </a:p>
          <a:p>
            <a:pPr indent="-419090"/>
            <a:r>
              <a:rPr lang="en" sz="2800" dirty="0"/>
              <a:t>QSplat uses a very efficient and compressed tree structure to organize point cloud data.</a:t>
            </a:r>
          </a:p>
          <a:p>
            <a:pPr indent="-419090"/>
            <a:r>
              <a:rPr lang="en" sz="2800" dirty="0"/>
              <a:t>Traversing this tree allows us to find where a point should be rendered.</a:t>
            </a:r>
          </a:p>
          <a:p>
            <a:pPr indent="-419090"/>
            <a:r>
              <a:rPr lang="en" sz="2800" dirty="0"/>
              <a:t>Adapting QSplat to current technology allows us to reach our goal of rendering a billion points.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Program Structure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881999" y="5428337"/>
            <a:ext cx="7380000" cy="1103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We perform two major tasks on separate, dedicated threads of execution. Traversal puts the points to render in a buffer, and the Renderer reads from this buffer and draws the points to the screen.</a:t>
            </a:r>
          </a:p>
        </p:txBody>
      </p:sp>
      <p:pic>
        <p:nvPicPr>
          <p:cNvPr id="1026" name="Picture 2" descr="https://lh4.googleusercontent.com/eNHNIptCv4HEdwOG1-IKPwm7DpR3_7TH_zt2v9Fc1wJLI4pJUonuIYyEAomcY-KgHlQxjMFOjpM6V7OLkKL2Bq95S8TB8hFsssDFbGDoaaR9IVNiUYeMWQ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2" y="2114548"/>
            <a:ext cx="9160104" cy="33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Traversal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947334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19090"/>
            <a:r>
              <a:rPr lang="en"/>
              <a:t>Choosing which points to render</a:t>
            </a:r>
          </a:p>
          <a:p>
            <a:pPr indent="-419090"/>
            <a:r>
              <a:rPr lang="en"/>
              <a:t>Discarding points that are not visible</a:t>
            </a:r>
          </a:p>
          <a:p>
            <a:pPr marL="914377" lvl="1">
              <a:buSzPct val="80000"/>
            </a:pPr>
            <a:r>
              <a:rPr lang="en"/>
              <a:t>Points not visible to the camera (frustum)</a:t>
            </a:r>
          </a:p>
          <a:p>
            <a:pPr marL="914377" lvl="1">
              <a:buSzPct val="80000"/>
            </a:pPr>
            <a:r>
              <a:rPr lang="en"/>
              <a:t>Points which are behind other points (occluded)</a:t>
            </a:r>
          </a:p>
          <a:p>
            <a:pPr marL="914377" lvl="1">
              <a:buSzPct val="80000"/>
            </a:pPr>
            <a:r>
              <a:rPr lang="en"/>
              <a:t>Points which are too small (sub-pixel size)</a:t>
            </a:r>
          </a:p>
          <a:p>
            <a:pPr indent="-419090"/>
            <a:r>
              <a:rPr lang="en"/>
              <a:t>Performance is affected by how points are organized.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3"/>
          <p:cNvSpPr/>
          <p:nvPr/>
        </p:nvSpPr>
        <p:spPr>
          <a:xfrm>
            <a:off x="3456432" y="1938865"/>
            <a:ext cx="5687568" cy="37307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QSplat Tree Structure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2" y="1947334"/>
            <a:ext cx="3417899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06390">
              <a:spcBef>
                <a:spcPts val="1800"/>
              </a:spcBef>
            </a:pPr>
            <a:r>
              <a:rPr lang="en" sz="2800" dirty="0"/>
              <a:t>Points are leaves in the tree.</a:t>
            </a:r>
          </a:p>
          <a:p>
            <a:pPr indent="-406390">
              <a:spcBef>
                <a:spcPts val="1800"/>
              </a:spcBef>
            </a:pPr>
            <a:r>
              <a:rPr lang="en" sz="2800" dirty="0"/>
              <a:t>Clusters of points are bounded by spheres, which form branches.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32" y="1939585"/>
            <a:ext cx="5687568" cy="3722283"/>
          </a:xfrm>
          <a:prstGeom prst="rect">
            <a:avLst/>
          </a:prstGeom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Traversing the QSplat Tree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3" y="1947334"/>
            <a:ext cx="3790199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-406390">
              <a:spcBef>
                <a:spcPts val="1800"/>
              </a:spcBef>
            </a:pPr>
            <a:r>
              <a:rPr lang="en" sz="2800" dirty="0"/>
              <a:t>Drawing branches approximates a cluster of points.</a:t>
            </a:r>
          </a:p>
          <a:p>
            <a:pPr indent="-406390">
              <a:spcBef>
                <a:spcPts val="1800"/>
              </a:spcBef>
            </a:pPr>
            <a:r>
              <a:rPr lang="en" sz="2800" dirty="0"/>
              <a:t>Prune entire tree branches.</a:t>
            </a:r>
          </a:p>
          <a:p>
            <a:pPr indent="-406390">
              <a:spcBef>
                <a:spcPts val="1800"/>
              </a:spcBef>
            </a:pPr>
            <a:r>
              <a:rPr lang="en" sz="2800" dirty="0"/>
              <a:t>Prioritize closer branches.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5133" y="6488668"/>
            <a:ext cx="12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762</Words>
  <Application>Microsoft Office PowerPoint</Application>
  <PresentationFormat>On-screen Show (4:3)</PresentationFormat>
  <Paragraphs>157</Paragraphs>
  <Slides>38</Slides>
  <Notes>17</Notes>
  <HiddenSlides>7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Wingdings</vt:lpstr>
      <vt:lpstr>Custom Design</vt:lpstr>
      <vt:lpstr>Office Theme</vt:lpstr>
      <vt:lpstr>Point Cloud Rendering</vt:lpstr>
      <vt:lpstr>Purpose</vt:lpstr>
      <vt:lpstr>Problem</vt:lpstr>
      <vt:lpstr>Point Cloud vs. Mesh</vt:lpstr>
      <vt:lpstr>Solution</vt:lpstr>
      <vt:lpstr>Program Structure</vt:lpstr>
      <vt:lpstr>Traversal</vt:lpstr>
      <vt:lpstr>QSplat Tree Structure</vt:lpstr>
      <vt:lpstr>Traversing the QSplat Tree</vt:lpstr>
      <vt:lpstr>Rendering</vt:lpstr>
      <vt:lpstr>What is a Splat?</vt:lpstr>
      <vt:lpstr>Why Use Splats?</vt:lpstr>
      <vt:lpstr>Drawing a Splat – Step 0</vt:lpstr>
      <vt:lpstr>Drawing a Splat – Step 1</vt:lpstr>
      <vt:lpstr>Drawing a Splat – Step 2</vt:lpstr>
      <vt:lpstr>Drawing a Splat – Step 3</vt:lpstr>
      <vt:lpstr>Drawing a Splat – Step 4</vt:lpstr>
      <vt:lpstr>Drawing a Splat – Step 5</vt:lpstr>
      <vt:lpstr>Types of Splats</vt:lpstr>
      <vt:lpstr>Program Structure</vt:lpstr>
      <vt:lpstr>QSplat Tree Structure</vt:lpstr>
      <vt:lpstr>Depth 0</vt:lpstr>
      <vt:lpstr>Depth 1</vt:lpstr>
      <vt:lpstr>Depth 2</vt:lpstr>
      <vt:lpstr>Depth 4</vt:lpstr>
      <vt:lpstr>Depth 8</vt:lpstr>
      <vt:lpstr>Depth Max</vt:lpstr>
      <vt:lpstr>PowerPoint Presentation</vt:lpstr>
      <vt:lpstr>Depth Correct</vt:lpstr>
      <vt:lpstr>Billboard Quad</vt:lpstr>
      <vt:lpstr>Blended Hexagon</vt:lpstr>
      <vt:lpstr>Frame Rate Comparison</vt:lpstr>
      <vt:lpstr>GPU Usage Comparison</vt:lpstr>
      <vt:lpstr>Responsibilities</vt:lpstr>
      <vt:lpstr>Challenges</vt:lpstr>
      <vt:lpstr>Challenges</vt:lpstr>
      <vt:lpstr>Challenges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Cloud Rendering</dc:title>
  <dc:creator/>
  <cp:lastModifiedBy>Eric Jensen</cp:lastModifiedBy>
  <cp:revision>49</cp:revision>
  <dcterms:created xsi:type="dcterms:W3CDTF">2012-07-27T01:16:44Z</dcterms:created>
  <dcterms:modified xsi:type="dcterms:W3CDTF">2013-05-03T00:00:15Z</dcterms:modified>
</cp:coreProperties>
</file>